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3" r:id="rId4"/>
    <p:sldId id="264" r:id="rId5"/>
    <p:sldId id="259" r:id="rId6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42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CB510-C2A4-468B-9771-473DAC3901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B0DD4-ED16-49BB-8165-120F5FEE5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2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">
            <a:extLst>
              <a:ext uri="{FF2B5EF4-FFF2-40B4-BE49-F238E27FC236}">
                <a16:creationId xmlns:a16="http://schemas.microsoft.com/office/drawing/2014/main" xmlns="" id="{0692D69B-A26C-C317-CA89-708DB07C7BC9}"/>
              </a:ext>
            </a:extLst>
          </p:cNvPr>
          <p:cNvSpPr txBox="1">
            <a:spLocks/>
          </p:cNvSpPr>
          <p:nvPr/>
        </p:nvSpPr>
        <p:spPr>
          <a:xfrm>
            <a:off x="3923928" y="4163020"/>
            <a:ext cx="3787487" cy="2738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2A3A7B"/>
                </a:solidFill>
                <a:latin typeface="Arial" panose="020B0604020202020204"/>
              </a:rPr>
              <a:t>Шведова Екатерина Александровна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0CDE857-AB0E-DFBD-E7D5-3F650940C534}"/>
              </a:ext>
            </a:extLst>
          </p:cNvPr>
          <p:cNvSpPr txBox="1">
            <a:spLocks/>
          </p:cNvSpPr>
          <p:nvPr/>
        </p:nvSpPr>
        <p:spPr>
          <a:xfrm>
            <a:off x="3923928" y="4386286"/>
            <a:ext cx="3787487" cy="27766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3A7B"/>
                </a:solidFill>
                <a:effectLst/>
                <a:uLnTx/>
                <a:uFillTx/>
                <a:latin typeface="Arial" panose="020B0604020202020204"/>
              </a:rPr>
              <a:t>Начальник отдела  камерального контроля специальных налоговых режимов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xmlns="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1297460" y="2472846"/>
            <a:ext cx="6567616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A3A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УФНС РОССИИ ПО АМУРСКОЙ ОБЛАСТИ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xmlns="" id="{BF8F81C8-7A12-6529-B055-02299F8A04D0}"/>
              </a:ext>
            </a:extLst>
          </p:cNvPr>
          <p:cNvSpPr txBox="1">
            <a:spLocks/>
          </p:cNvSpPr>
          <p:nvPr/>
        </p:nvSpPr>
        <p:spPr>
          <a:xfrm>
            <a:off x="1297459" y="2853058"/>
            <a:ext cx="6567617" cy="151889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нарушения, установленные в рамках камеральных проверок по УСН за 2025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43C4EA9-1284-5A71-481C-52F3405A0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927" y="1309317"/>
            <a:ext cx="1041622" cy="119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1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2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73529" y="423777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ru-RU" dirty="0" smtClean="0">
                <a:latin typeface="Arial" panose="020B0604020202020204"/>
              </a:rPr>
              <a:t>Нарушения, установленные при заполнении налоговой декларации по УСН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253775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1215169"/>
            <a:ext cx="7920880" cy="3732843"/>
          </a:xfrm>
          <a:prstGeom prst="roundRect">
            <a:avLst/>
          </a:prstGeom>
          <a:gradFill>
            <a:gsLst>
              <a:gs pos="0">
                <a:srgbClr val="E7EDF9"/>
              </a:gs>
              <a:gs pos="8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2">
                <a:lumMod val="20000"/>
                <a:lumOff val="80000"/>
                <a:alpha val="1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u="sng" dirty="0">
              <a:solidFill>
                <a:srgbClr val="223570"/>
              </a:solidFill>
              <a:latin typeface="Arial" panose="020B0604020202020204"/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объекта налогообложения</a:t>
            </a: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Неверные ОКТМО и коды номера корректировки</a:t>
            </a:r>
            <a:endParaRPr lang="ru-RU" sz="2800" dirty="0">
              <a:solidFill>
                <a:srgbClr val="2235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при уменьшении налога на взносы</a:t>
            </a: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принципа нарастающего итога при отражении доходов и расходов</a:t>
            </a:r>
          </a:p>
          <a:p>
            <a:endParaRPr lang="ru-RU" sz="2000" b="1" dirty="0">
              <a:solidFill>
                <a:srgbClr val="2235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0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3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73529" y="423777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ru-RU" dirty="0" smtClean="0">
                <a:latin typeface="Arial" panose="020B0604020202020204"/>
              </a:rPr>
              <a:t>Нарушения, установленные при </a:t>
            </a:r>
            <a:r>
              <a:rPr lang="ru-RU" dirty="0" smtClean="0">
                <a:latin typeface="Arial" panose="020B0604020202020204"/>
              </a:rPr>
              <a:t>проверке полноты отражения доходов и правомерности расходов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253775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1199800"/>
            <a:ext cx="8208912" cy="3732843"/>
          </a:xfrm>
          <a:prstGeom prst="roundRect">
            <a:avLst/>
          </a:prstGeom>
          <a:gradFill>
            <a:gsLst>
              <a:gs pos="0">
                <a:srgbClr val="E7EDF9"/>
              </a:gs>
              <a:gs pos="8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2">
                <a:lumMod val="20000"/>
                <a:lumOff val="80000"/>
                <a:alpha val="1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u="sng" dirty="0">
              <a:solidFill>
                <a:srgbClr val="223570"/>
              </a:solidFill>
              <a:latin typeface="Arial" panose="020B0604020202020204"/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по данным расчетного счета или ККТ</a:t>
            </a: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Занижения доходов при работе с </a:t>
            </a:r>
            <a:r>
              <a:rPr lang="ru-RU" sz="2600" dirty="0" err="1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маркетплейсами</a:t>
            </a:r>
            <a:endParaRPr lang="ru-RU" sz="2600" dirty="0" smtClean="0">
              <a:solidFill>
                <a:srgbClr val="2235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marL="342900" indent="-342900" algn="just">
              <a:lnSpc>
                <a:spcPct val="114000"/>
              </a:lnSpc>
              <a:buFontTx/>
              <a:buChar char="-"/>
            </a:pP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1005, 1006 ГК РФ -  уплата агентского вознаграждения;</a:t>
            </a:r>
          </a:p>
          <a:p>
            <a:pPr marL="342900" indent="-342900" algn="just">
              <a:lnSpc>
                <a:spcPct val="114000"/>
              </a:lnSpc>
              <a:buFontTx/>
              <a:buChar char="-"/>
            </a:pPr>
            <a:r>
              <a:rPr lang="ru-RU" sz="2000" dirty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пределение доходов в соответствии со  ст. 346.15  и 249 НК РФ.</a:t>
            </a:r>
          </a:p>
          <a:p>
            <a:pPr algn="just">
              <a:lnSpc>
                <a:spcPct val="114000"/>
              </a:lnSpc>
            </a:pP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Доходом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продавца признается вся сумма поступлений от покупателя за реализованные ему через </a:t>
            </a:r>
            <a:r>
              <a:rPr lang="ru-RU" sz="20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товары. </a:t>
            </a:r>
          </a:p>
          <a:p>
            <a:endParaRPr lang="ru-RU" sz="2000" b="1" dirty="0">
              <a:solidFill>
                <a:srgbClr val="2235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73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4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73529" y="423777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ru-RU" dirty="0" smtClean="0">
                <a:latin typeface="Arial" panose="020B0604020202020204"/>
              </a:rPr>
              <a:t>Нарушения, установленные при </a:t>
            </a:r>
            <a:r>
              <a:rPr lang="ru-RU" dirty="0" smtClean="0">
                <a:latin typeface="Arial" panose="020B0604020202020204"/>
              </a:rPr>
              <a:t>проверке полноты отражения доходов и правомерности расходов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253775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1199800"/>
            <a:ext cx="8208912" cy="3732843"/>
          </a:xfrm>
          <a:prstGeom prst="roundRect">
            <a:avLst/>
          </a:prstGeom>
          <a:gradFill>
            <a:gsLst>
              <a:gs pos="0">
                <a:srgbClr val="E7EDF9"/>
              </a:gs>
              <a:gs pos="8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2">
                <a:lumMod val="20000"/>
                <a:lumOff val="80000"/>
                <a:alpha val="1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u="sng" dirty="0">
              <a:solidFill>
                <a:srgbClr val="223570"/>
              </a:solidFill>
              <a:latin typeface="Arial" panose="020B0604020202020204"/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Необоснованные расходы</a:t>
            </a:r>
          </a:p>
          <a:p>
            <a:pPr algn="just">
              <a:lnSpc>
                <a:spcPct val="114000"/>
              </a:lnSpc>
            </a:pP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marL="342900" indent="-342900" algn="just">
              <a:lnSpc>
                <a:spcPct val="114000"/>
              </a:lnSpc>
              <a:buFontTx/>
              <a:buChar char="-"/>
            </a:pP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Закрытый перечень в соответствии со ст. 346.16 НК РФ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14000"/>
              </a:lnSpc>
              <a:buFontTx/>
              <a:buChar char="-"/>
            </a:pP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обоснованные и документально подтвержденные расходы</a:t>
            </a:r>
          </a:p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Неправомерное применение пониженных ставок</a:t>
            </a:r>
            <a:endParaRPr lang="ru-RU" sz="2600" dirty="0">
              <a:solidFill>
                <a:srgbClr val="2235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0 % для ИП  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Закон Амурской области </a:t>
            </a:r>
            <a:r>
              <a:rPr lang="ru-RU" sz="2000" dirty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05.05.2015 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528-ОЗ</a:t>
            </a:r>
          </a:p>
          <a:p>
            <a:pPr algn="just">
              <a:lnSpc>
                <a:spcPct val="114000"/>
              </a:lnSpc>
            </a:pP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1 % до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11% 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ЮЛ 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Закон </a:t>
            </a:r>
            <a:r>
              <a:rPr lang="ru-RU" sz="2000" dirty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Амурской области от 03.04.2020 </a:t>
            </a:r>
            <a:r>
              <a:rPr lang="ru-RU" sz="2000" dirty="0" smtClean="0">
                <a:solidFill>
                  <a:srgbClr val="223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492-ОЗ</a:t>
            </a:r>
            <a:endParaRPr lang="ru-RU" sz="2000" b="1" dirty="0">
              <a:solidFill>
                <a:srgbClr val="2235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3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3C4EA9-1284-5A71-481C-52F3405A0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047" y="1275606"/>
            <a:ext cx="1041622" cy="1190425"/>
          </a:xfrm>
          <a:prstGeom prst="rect">
            <a:avLst/>
          </a:prstGeom>
        </p:spPr>
      </p:pic>
      <p:sp>
        <p:nvSpPr>
          <p:cNvPr id="6" name="Текст 4">
            <a:extLst>
              <a:ext uri="{FF2B5EF4-FFF2-40B4-BE49-F238E27FC236}">
                <a16:creationId xmlns:a16="http://schemas.microsoft.com/office/drawing/2014/main" xmlns="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2111152" y="2738321"/>
            <a:ext cx="4896544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A3A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A3A7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8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203</Words>
  <Application>Microsoft Office PowerPoint</Application>
  <PresentationFormat>Экран (16:9)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Шведова Екатерина Александровна</dc:creator>
  <cp:lastModifiedBy>Шведова Екатерина Александровна</cp:lastModifiedBy>
  <cp:revision>57</cp:revision>
  <cp:lastPrinted>2026-03-17T08:02:16Z</cp:lastPrinted>
  <dcterms:modified xsi:type="dcterms:W3CDTF">2026-08-19T06:30:40Z</dcterms:modified>
</cp:coreProperties>
</file>